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76" y="-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7121-7FCC-4581-8A06-5DE63248879E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8A44-D48D-46DC-9D63-54CA40BCD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7121-7FCC-4581-8A06-5DE63248879E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8A44-D48D-46DC-9D63-54CA40BCD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7121-7FCC-4581-8A06-5DE63248879E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8A44-D48D-46DC-9D63-54CA40BCD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7121-7FCC-4581-8A06-5DE63248879E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8A44-D48D-46DC-9D63-54CA40BCD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7121-7FCC-4581-8A06-5DE63248879E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8A44-D48D-46DC-9D63-54CA40BCD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7121-7FCC-4581-8A06-5DE63248879E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8A44-D48D-46DC-9D63-54CA40BCD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7121-7FCC-4581-8A06-5DE63248879E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8A44-D48D-46DC-9D63-54CA40BCD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7121-7FCC-4581-8A06-5DE63248879E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8A44-D48D-46DC-9D63-54CA40BCD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7121-7FCC-4581-8A06-5DE63248879E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8A44-D48D-46DC-9D63-54CA40BCD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7121-7FCC-4581-8A06-5DE63248879E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78A44-D48D-46DC-9D63-54CA40BCD0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7121-7FCC-4581-8A06-5DE63248879E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1478A44-D48D-46DC-9D63-54CA40BCD0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8727121-7FCC-4581-8A06-5DE63248879E}" type="datetimeFigureOut">
              <a:rPr lang="en-US" smtClean="0"/>
              <a:pPr/>
              <a:t>2/4/2026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478A44-D48D-46DC-9D63-54CA40BCD05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STUDY PROGRESS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IMPORTANT POINTS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990600"/>
            <a:ext cx="8780753" cy="55626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562600"/>
            <a:ext cx="8183880" cy="7620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</a:rPr>
              <a:t>🔑 Strong Classroom Observation &amp; Teaching Responsibility Points for Daily Reporting students</a:t>
            </a:r>
            <a:endParaRPr lang="en-US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229600" cy="470916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🍀Teachers must observe students continuously, </a:t>
            </a:r>
          </a:p>
          <a:p>
            <a:pPr>
              <a:buNone/>
            </a:pPr>
            <a:r>
              <a:rPr lang="en-US" sz="2000" dirty="0" smtClean="0"/>
              <a:t>   not assume learning is happening.</a:t>
            </a:r>
          </a:p>
          <a:p>
            <a:r>
              <a:rPr lang="en-US" sz="2000" dirty="0" smtClean="0"/>
              <a:t>🍀Work allotment should be realistic, based on students’ capacity and understanding level.</a:t>
            </a:r>
          </a:p>
          <a:p>
            <a:r>
              <a:rPr lang="en-US" sz="2000" dirty="0" smtClean="0"/>
              <a:t>🍀If students are not studying, it is the teacher’s duty to identify the reason through observation.</a:t>
            </a:r>
          </a:p>
          <a:p>
            <a:r>
              <a:rPr lang="en-US" sz="2000" dirty="0" smtClean="0"/>
              <a:t>🍀Teachers should build confidence in students before expecting performance.</a:t>
            </a:r>
          </a:p>
          <a:p>
            <a:r>
              <a:rPr lang="en-US" sz="2000" dirty="0" smtClean="0"/>
              <a:t>🍀Observation helps teachers understand who is trying and who is struggling.</a:t>
            </a:r>
          </a:p>
          <a:p>
            <a:r>
              <a:rPr lang="en-US" sz="2000" dirty="0" smtClean="0"/>
              <a:t>🍀Even if a student can learn one point clearly, it should be considered progress.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2578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  <a:t>🔑 Strong Classroom Observation &amp; Teaching Responsibility Points for Daily Reporting students</a:t>
            </a:r>
            <a:endParaRPr lang="en-US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🍀 Teachers </a:t>
            </a:r>
            <a:r>
              <a:rPr lang="en-US" dirty="0" smtClean="0"/>
              <a:t>must focus on quality of learning, not quantity of content.</a:t>
            </a:r>
          </a:p>
          <a:p>
            <a:endParaRPr lang="en-US" dirty="0" smtClean="0"/>
          </a:p>
          <a:p>
            <a:r>
              <a:rPr lang="en-US" dirty="0" smtClean="0"/>
              <a:t>🍀 Every </a:t>
            </a:r>
            <a:r>
              <a:rPr lang="en-US" dirty="0" smtClean="0"/>
              <a:t>student has a different learning capacity—teaching must adapt accordingly.</a:t>
            </a:r>
          </a:p>
          <a:p>
            <a:endParaRPr lang="en-US" dirty="0" smtClean="0"/>
          </a:p>
          <a:p>
            <a:r>
              <a:rPr lang="en-US" dirty="0" smtClean="0"/>
              <a:t>🍀 Lack </a:t>
            </a:r>
            <a:r>
              <a:rPr lang="en-US" dirty="0" smtClean="0"/>
              <a:t>of performance should be treated as a signal for guidance, not punishment.</a:t>
            </a:r>
          </a:p>
          <a:p>
            <a:endParaRPr lang="en-US" dirty="0" smtClean="0"/>
          </a:p>
          <a:p>
            <a:r>
              <a:rPr lang="en-US" dirty="0" smtClean="0"/>
              <a:t> 🍀 Don’t compare student with another students.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838200"/>
            <a:ext cx="58674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  <a:latin typeface="Magneto" pitchFamily="82" charset="0"/>
              </a:rPr>
              <a:t>🍀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Magneto" pitchFamily="82" charset="0"/>
              </a:rPr>
              <a:t>Teachers Task</a:t>
            </a:r>
            <a:endParaRPr lang="en-US" dirty="0">
              <a:solidFill>
                <a:schemeClr val="tx2">
                  <a:lumMod val="75000"/>
                </a:schemeClr>
              </a:solidFill>
              <a:latin typeface="Magneto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000" dirty="0" smtClean="0">
                <a:latin typeface="Arial Narrow" pitchFamily="34" charset="0"/>
                <a:cs typeface="Arial" pitchFamily="34" charset="0"/>
              </a:rPr>
              <a:t>Teacher should write in reporting book what effort teacher is putting on student to improve.  And should be observe every minute on duller students. </a:t>
            </a:r>
            <a:endParaRPr lang="en-US" sz="2000" dirty="0" smtClean="0">
              <a:latin typeface="Arial Narrow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 Narrow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 Narrow" pitchFamily="34" charset="0"/>
                <a:cs typeface="Arial" pitchFamily="34" charset="0"/>
              </a:rPr>
              <a:t>Teachers should observe the students   maintaining books neatly and check their hand writing in books lines should be drawn with pencil neatly</a:t>
            </a:r>
            <a:r>
              <a:rPr lang="en-US" sz="2000" dirty="0" smtClean="0">
                <a:latin typeface="Arial Narrow" pitchFamily="34" charset="0"/>
                <a:cs typeface="Arial" pitchFamily="34" charset="0"/>
              </a:rPr>
              <a:t>.</a:t>
            </a:r>
          </a:p>
          <a:p>
            <a:r>
              <a:rPr lang="en-US" sz="2000" dirty="0" smtClean="0">
                <a:latin typeface="Arial Narrow" pitchFamily="34" charset="0"/>
              </a:rPr>
              <a:t>Some students don't know how to write heading they are starting with small letters. </a:t>
            </a:r>
          </a:p>
          <a:p>
            <a:pPr>
              <a:buNone/>
            </a:pPr>
            <a:r>
              <a:rPr lang="en-US" sz="2000" dirty="0" smtClean="0">
                <a:latin typeface="Arial Narrow" pitchFamily="34" charset="0"/>
              </a:rPr>
              <a:t>     Teachers </a:t>
            </a:r>
            <a:r>
              <a:rPr lang="en-US" sz="2000" dirty="0" smtClean="0">
                <a:latin typeface="Arial Narrow" pitchFamily="34" charset="0"/>
              </a:rPr>
              <a:t>observe this one and correct it</a:t>
            </a:r>
            <a:r>
              <a:rPr lang="en-US" sz="2000" dirty="0" smtClean="0">
                <a:latin typeface="Arial Narrow" pitchFamily="34" charset="0"/>
              </a:rPr>
              <a:t>.</a:t>
            </a:r>
          </a:p>
          <a:p>
            <a:r>
              <a:rPr lang="en-US" sz="2000" dirty="0" smtClean="0">
                <a:latin typeface="Arial Narrow" pitchFamily="34" charset="0"/>
              </a:rPr>
              <a:t>Teacher should allot the work for student based on the previous examination progress</a:t>
            </a:r>
            <a:r>
              <a:rPr lang="en-US" sz="2000" dirty="0" smtClean="0">
                <a:latin typeface="Arial Narrow" pitchFamily="34" charset="0"/>
              </a:rPr>
              <a:t>. </a:t>
            </a:r>
            <a:r>
              <a:rPr lang="en-US" sz="2000" dirty="0" smtClean="0">
                <a:latin typeface="Arial Narrow" pitchFamily="34" charset="0"/>
              </a:rPr>
              <a:t>Teacher should note in student reporting book</a:t>
            </a:r>
            <a:r>
              <a:rPr lang="en-US" sz="2000" dirty="0" smtClean="0">
                <a:latin typeface="Arial Narrow" pitchFamily="34" charset="0"/>
              </a:rPr>
              <a:t>.</a:t>
            </a:r>
          </a:p>
          <a:p>
            <a:r>
              <a:rPr lang="en-US" sz="2000" dirty="0" smtClean="0">
                <a:latin typeface="Arial Narrow" pitchFamily="34" charset="0"/>
              </a:rPr>
              <a:t>(</a:t>
            </a:r>
            <a:r>
              <a:rPr lang="en-US" sz="2000" dirty="0" err="1" smtClean="0">
                <a:latin typeface="Arial Narrow" pitchFamily="34" charset="0"/>
              </a:rPr>
              <a:t>i</a:t>
            </a:r>
            <a:r>
              <a:rPr lang="en-US" sz="2000" dirty="0" smtClean="0">
                <a:latin typeface="Arial Narrow" pitchFamily="34" charset="0"/>
              </a:rPr>
              <a:t>) How much work has allotted to the student. </a:t>
            </a:r>
            <a:endParaRPr lang="en-US" sz="2000" dirty="0" smtClean="0">
              <a:latin typeface="Arial Narrow" pitchFamily="34" charset="0"/>
            </a:endParaRPr>
          </a:p>
          <a:p>
            <a:r>
              <a:rPr lang="en-US" sz="2000" dirty="0" smtClean="0">
                <a:latin typeface="Arial Narrow" pitchFamily="34" charset="0"/>
              </a:rPr>
              <a:t>(ii) How much work has completed</a:t>
            </a:r>
            <a:r>
              <a:rPr lang="en-US" sz="2000" dirty="0" smtClean="0">
                <a:latin typeface="Arial Narrow" pitchFamily="34" charset="0"/>
              </a:rPr>
              <a:t>.</a:t>
            </a:r>
          </a:p>
          <a:p>
            <a:r>
              <a:rPr lang="en-US" sz="2000" dirty="0" smtClean="0">
                <a:latin typeface="Arial Narrow" pitchFamily="34" charset="0"/>
              </a:rPr>
              <a:t>(iii) How much work is </a:t>
            </a:r>
            <a:r>
              <a:rPr lang="en-US" sz="2000" dirty="0" smtClean="0">
                <a:latin typeface="Arial Narrow" pitchFamily="34" charset="0"/>
              </a:rPr>
              <a:t>incomplete</a:t>
            </a:r>
          </a:p>
          <a:p>
            <a:r>
              <a:rPr lang="en-US" sz="2000" dirty="0" smtClean="0">
                <a:latin typeface="Arial Narrow" pitchFamily="34" charset="0"/>
              </a:rPr>
              <a:t>First </a:t>
            </a:r>
            <a:r>
              <a:rPr lang="en-US" sz="2000" dirty="0" smtClean="0">
                <a:latin typeface="Arial Narrow" pitchFamily="34" charset="0"/>
              </a:rPr>
              <a:t>Teachers should maintain duller students reporting books to improve students.</a:t>
            </a:r>
          </a:p>
          <a:p>
            <a:pPr>
              <a:buNone/>
            </a:pPr>
            <a:endParaRPr lang="en-US" sz="2000" dirty="0" smtClean="0">
              <a:latin typeface="Arial Narrow" pitchFamily="34" charset="0"/>
            </a:endParaRPr>
          </a:p>
          <a:p>
            <a:endParaRPr lang="en-US" sz="2000" dirty="0" smtClean="0"/>
          </a:p>
          <a:p>
            <a:endParaRPr lang="en-US" sz="2000" dirty="0" smtClean="0">
              <a:latin typeface="Arial Narrow" pitchFamily="34" charset="0"/>
            </a:endParaRPr>
          </a:p>
          <a:p>
            <a:endParaRPr lang="en-US" sz="2000" dirty="0" smtClean="0">
              <a:latin typeface="Arial Narrow" pitchFamily="34" charset="0"/>
            </a:endParaRPr>
          </a:p>
          <a:p>
            <a:pPr>
              <a:buNone/>
            </a:pPr>
            <a:endParaRPr lang="en-US" sz="2000" dirty="0" smtClean="0">
              <a:latin typeface="Arial Narrow" pitchFamily="34" charset="0"/>
            </a:endParaRPr>
          </a:p>
          <a:p>
            <a:pPr>
              <a:buNone/>
            </a:pPr>
            <a:endParaRPr lang="en-US" sz="2000" dirty="0" smtClean="0">
              <a:latin typeface="Arial Narrow" pitchFamily="34" charset="0"/>
            </a:endParaRPr>
          </a:p>
          <a:p>
            <a:endParaRPr lang="en-US" sz="2000" dirty="0" smtClean="0">
              <a:latin typeface="Arial Narrow" pitchFamily="34" charset="0"/>
              <a:cs typeface="Arial" pitchFamily="34" charset="0"/>
            </a:endParaRPr>
          </a:p>
          <a:p>
            <a:pPr lvl="0"/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US" sz="1800" dirty="0" smtClean="0">
              <a:latin typeface="Agency FB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  <a:latin typeface="Magneto" pitchFamily="82" charset="0"/>
              </a:rPr>
              <a:t>🍀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Magneto" pitchFamily="82" charset="0"/>
              </a:rPr>
              <a:t>Teachers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389120"/>
          </a:xfrm>
        </p:spPr>
        <p:txBody>
          <a:bodyPr/>
          <a:lstStyle/>
          <a:p>
            <a:r>
              <a:rPr lang="en-US" sz="3200" dirty="0" smtClean="0">
                <a:latin typeface="Arial Narrow" pitchFamily="34" charset="0"/>
              </a:rPr>
              <a:t>After all your efforts no changes in student progress then add in the Coordinator List.</a:t>
            </a:r>
          </a:p>
          <a:p>
            <a:r>
              <a:rPr lang="en-US" sz="3200" dirty="0" smtClean="0">
                <a:latin typeface="Arial Narrow" pitchFamily="34" charset="0"/>
              </a:rPr>
              <a:t>Coordinator has to follow up the student of which teacher has given complaint</a:t>
            </a:r>
            <a:r>
              <a:rPr lang="en-US" sz="3200" dirty="0" smtClean="0">
                <a:latin typeface="Arial Narrow" pitchFamily="34" charset="0"/>
              </a:rPr>
              <a:t>.</a:t>
            </a:r>
          </a:p>
          <a:p>
            <a:r>
              <a:rPr lang="en-US" sz="3200" dirty="0" smtClean="0">
                <a:latin typeface="Arial Narrow" pitchFamily="34" charset="0"/>
              </a:rPr>
              <a:t>After Coordinator follow up the student progress has no change then add to Head Sir List.</a:t>
            </a:r>
          </a:p>
          <a:p>
            <a:endParaRPr lang="en-US" sz="2000" dirty="0" smtClean="0">
              <a:latin typeface="Arial Narrow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0200" y="762000"/>
            <a:ext cx="2566984" cy="990600"/>
          </a:xfrm>
        </p:spPr>
        <p:txBody>
          <a:bodyPr>
            <a:noAutofit/>
          </a:bodyPr>
          <a:lstStyle/>
          <a:p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🔑 Strong Classroom Observation &amp; Teaching Responsibility Points for Daily  Reporting students .</a:t>
            </a:r>
            <a:endParaRPr lang="en-US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52400" y="990600"/>
            <a:ext cx="4419600" cy="6324600"/>
          </a:xfrm>
        </p:spPr>
        <p:txBody>
          <a:bodyPr>
            <a:normAutofit/>
          </a:bodyPr>
          <a:lstStyle/>
          <a:p>
            <a:r>
              <a:rPr lang="en-US" sz="2200" b="1" i="1" u="sng" dirty="0" smtClean="0">
                <a:latin typeface="Chiller" pitchFamily="82" charset="0"/>
              </a:rPr>
              <a:t>Teacher Should </a:t>
            </a:r>
            <a:r>
              <a:rPr lang="en-US" sz="2200" b="1" i="1" u="sng" dirty="0" smtClean="0">
                <a:latin typeface="Chiller" pitchFamily="82" charset="0"/>
              </a:rPr>
              <a:t>Monitor the class </a:t>
            </a:r>
            <a:r>
              <a:rPr lang="en-US" sz="2200" b="1" i="1" dirty="0" smtClean="0">
                <a:latin typeface="Chiller" pitchFamily="82" charset="0"/>
              </a:rPr>
              <a:t>:-</a:t>
            </a:r>
            <a:endParaRPr lang="en-US" sz="2200" b="1" i="1" u="sng" dirty="0" smtClean="0">
              <a:latin typeface="Chiller" pitchFamily="82" charset="0"/>
            </a:endParaRPr>
          </a:p>
          <a:p>
            <a:endParaRPr lang="en-US" sz="2200" b="1" i="1" u="sng" dirty="0" smtClean="0">
              <a:latin typeface="Chiller" pitchFamily="82" charset="0"/>
            </a:endParaRPr>
          </a:p>
          <a:p>
            <a:r>
              <a:rPr lang="en-US" sz="2200" b="1" i="1" dirty="0" smtClean="0">
                <a:latin typeface="Chiller" pitchFamily="82" charset="0"/>
              </a:rPr>
              <a:t>*</a:t>
            </a:r>
            <a:r>
              <a:rPr lang="en-US" sz="2200" b="1" i="1" dirty="0" smtClean="0">
                <a:latin typeface="Chiller" pitchFamily="82" charset="0"/>
              </a:rPr>
              <a:t>Attention Level</a:t>
            </a:r>
          </a:p>
          <a:p>
            <a:pPr>
              <a:buFont typeface="Arial" charset="0"/>
              <a:buChar char="•"/>
            </a:pPr>
            <a:endParaRPr lang="en-US" sz="2200" i="1" dirty="0" smtClean="0">
              <a:latin typeface="Chiller" pitchFamily="82" charset="0"/>
            </a:endParaRPr>
          </a:p>
          <a:p>
            <a:pPr>
              <a:buFont typeface="Arial" charset="0"/>
              <a:buChar char="•"/>
            </a:pPr>
            <a:r>
              <a:rPr lang="en-US" sz="2200" b="1" i="1" dirty="0" smtClean="0">
                <a:latin typeface="Chiller" pitchFamily="82" charset="0"/>
              </a:rPr>
              <a:t>*Effort put by Students</a:t>
            </a:r>
          </a:p>
          <a:p>
            <a:pPr>
              <a:buFont typeface="Arial" charset="0"/>
              <a:buChar char="•"/>
            </a:pPr>
            <a:endParaRPr lang="en-US" sz="2200" i="1" dirty="0" smtClean="0">
              <a:latin typeface="Chiller" pitchFamily="82" charset="0"/>
            </a:endParaRPr>
          </a:p>
          <a:p>
            <a:pPr>
              <a:buFont typeface="Arial" charset="0"/>
              <a:buChar char="•"/>
            </a:pPr>
            <a:r>
              <a:rPr lang="en-US" sz="2200" i="1" dirty="0" smtClean="0">
                <a:latin typeface="Chiller" pitchFamily="82" charset="0"/>
              </a:rPr>
              <a:t>*</a:t>
            </a:r>
            <a:r>
              <a:rPr lang="en-US" sz="2200" b="1" i="1" dirty="0" smtClean="0">
                <a:latin typeface="Chiller" pitchFamily="82" charset="0"/>
              </a:rPr>
              <a:t>Willingness to try</a:t>
            </a:r>
          </a:p>
          <a:p>
            <a:pPr>
              <a:buFont typeface="Arial" charset="0"/>
              <a:buChar char="•"/>
            </a:pPr>
            <a:endParaRPr lang="en-US" sz="2200" i="1" dirty="0" smtClean="0">
              <a:latin typeface="Chiller" pitchFamily="82" charset="0"/>
            </a:endParaRPr>
          </a:p>
          <a:p>
            <a:pPr>
              <a:buFont typeface="Arial" charset="0"/>
              <a:buChar char="•"/>
            </a:pPr>
            <a:r>
              <a:rPr lang="en-US" sz="2200" i="1" dirty="0" smtClean="0">
                <a:latin typeface="Chiller" pitchFamily="82" charset="0"/>
              </a:rPr>
              <a:t>*</a:t>
            </a:r>
            <a:r>
              <a:rPr lang="en-US" sz="2200" b="1" i="1" dirty="0" smtClean="0">
                <a:latin typeface="Chiller" pitchFamily="82" charset="0"/>
              </a:rPr>
              <a:t>Fear or lack of Confidence</a:t>
            </a:r>
          </a:p>
          <a:p>
            <a:pPr>
              <a:buFont typeface="Arial" charset="0"/>
              <a:buChar char="•"/>
            </a:pPr>
            <a:endParaRPr lang="en-US" i="1" dirty="0" smtClean="0">
              <a:latin typeface="Chiller" pitchFamily="82" charset="0"/>
            </a:endParaRPr>
          </a:p>
          <a:p>
            <a:pPr>
              <a:buFont typeface="Arial" charset="0"/>
              <a:buChar char="•"/>
            </a:pPr>
            <a:endParaRPr lang="en-US" i="1" dirty="0">
              <a:latin typeface="Chiller" pitchFamily="82" charset="0"/>
            </a:endParaRPr>
          </a:p>
        </p:txBody>
      </p:sp>
      <p:pic>
        <p:nvPicPr>
          <p:cNvPr id="5" name="Content Placeholder 4" descr="WhatsApp Image 2026-02-02 at 2.37.03 PM.jpe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817908" y="2657302"/>
            <a:ext cx="4626033" cy="2610196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hatsApp Image 2026-02-04 at 3.46.11 PM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27124"/>
            <a:ext cx="9144000" cy="580375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BEHAVIOURAL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Individual student behavior issues must be recorded clearly</a:t>
            </a:r>
          </a:p>
          <a:p>
            <a:r>
              <a:rPr lang="en-US" dirty="0" smtClean="0"/>
              <a:t>Teachers should counsel students regularly and note their observation</a:t>
            </a:r>
          </a:p>
          <a:p>
            <a:r>
              <a:rPr lang="en-US" dirty="0" smtClean="0"/>
              <a:t>If no improvement is seen after counseling, the same must be noted in the individual report</a:t>
            </a:r>
          </a:p>
          <a:p>
            <a:r>
              <a:rPr lang="en-US" dirty="0" smtClean="0"/>
              <a:t>Serious or </a:t>
            </a:r>
            <a:r>
              <a:rPr lang="en-US" smtClean="0"/>
              <a:t>repeated behavior </a:t>
            </a:r>
            <a:r>
              <a:rPr lang="en-US" dirty="0" smtClean="0"/>
              <a:t>issues should be brought to the notice of the M.D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649</TotalTime>
  <Words>446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STUDY PROGRESS</vt:lpstr>
      <vt:lpstr>Slide 2</vt:lpstr>
      <vt:lpstr>🔑 Strong Classroom Observation &amp; Teaching Responsibility Points for Daily Reporting students</vt:lpstr>
      <vt:lpstr>🔑 Strong Classroom Observation &amp; Teaching Responsibility Points for Daily Reporting students</vt:lpstr>
      <vt:lpstr>🍀 Teachers Task</vt:lpstr>
      <vt:lpstr>🍀 Teachers Task</vt:lpstr>
      <vt:lpstr>🔑 Strong Classroom Observation &amp; Teaching Responsibility Points for Daily  Reporting students .</vt:lpstr>
      <vt:lpstr>Slide 8</vt:lpstr>
      <vt:lpstr>BEHAVIOURAL MONITORING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STUDIES FORMAT</dc:title>
  <dc:creator>ADMIN</dc:creator>
  <cp:lastModifiedBy>vignan.whatsaap2025@outlook.com</cp:lastModifiedBy>
  <cp:revision>56</cp:revision>
  <dcterms:created xsi:type="dcterms:W3CDTF">2026-02-02T08:55:25Z</dcterms:created>
  <dcterms:modified xsi:type="dcterms:W3CDTF">2026-02-04T10:29:36Z</dcterms:modified>
</cp:coreProperties>
</file>